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0" r:id="rId6"/>
    <p:sldId id="259"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DF92EBAF-B16E-436B-9B71-BB85C4F395AD}" type="datetimeFigureOut">
              <a:rPr lang="en-US" smtClean="0"/>
              <a:pPr/>
              <a:t>7/25/2022</a:t>
            </a:fld>
            <a:endParaRPr lang="en-IN"/>
          </a:p>
        </p:txBody>
      </p:sp>
      <p:sp>
        <p:nvSpPr>
          <p:cNvPr id="17" name="Footer Placeholder 16"/>
          <p:cNvSpPr>
            <a:spLocks noGrp="1"/>
          </p:cNvSpPr>
          <p:nvPr>
            <p:ph type="ftr" sz="quarter" idx="11"/>
          </p:nvPr>
        </p:nvSpPr>
        <p:spPr/>
        <p:txBody>
          <a:bodyPr/>
          <a:lstStyle/>
          <a:p>
            <a:endParaRPr lang="en-IN"/>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36E491E-1F31-4C0E-AAE0-18F262F1F7C7}" type="slidenum">
              <a:rPr lang="en-IN" smtClean="0"/>
              <a:pPr/>
              <a:t>‹#›</a:t>
            </a:fld>
            <a:endParaRPr lang="en-IN"/>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F92EBAF-B16E-436B-9B71-BB85C4F395AD}" type="datetimeFigureOut">
              <a:rPr lang="en-US" smtClean="0"/>
              <a:pPr/>
              <a:t>7/25/2022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4361688" y="1026372"/>
            <a:ext cx="457200" cy="441325"/>
          </a:xfrm>
        </p:spPr>
        <p:txBody>
          <a:bodyPr/>
          <a:lstStyle/>
          <a:p>
            <a:fld id="{436E491E-1F31-4C0E-AAE0-18F262F1F7C7}" type="slidenum">
              <a:rPr lang="en-IN" smtClean="0"/>
              <a:pPr/>
              <a:t>‹#›</a:t>
            </a:fld>
            <a:endParaRPr lang="en-IN"/>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IN"/>
          </a:p>
        </p:txBody>
      </p:sp>
      <p:sp>
        <p:nvSpPr>
          <p:cNvPr id="4" name="Date Placeholder 3"/>
          <p:cNvSpPr>
            <a:spLocks noGrp="1"/>
          </p:cNvSpPr>
          <p:nvPr>
            <p:ph type="dt" sz="half" idx="10"/>
          </p:nvPr>
        </p:nvSpPr>
        <p:spPr/>
        <p:txBody>
          <a:bodyPr/>
          <a:lstStyle/>
          <a:p>
            <a:fld id="{DF92EBAF-B16E-436B-9B71-BB85C4F395AD}" type="datetimeFigureOut">
              <a:rPr lang="en-US" smtClean="0"/>
              <a:pPr/>
              <a:t>7/25/2022</a:t>
            </a:fld>
            <a:endParaRPr lang="en-IN"/>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36E491E-1F31-4C0E-AAE0-18F262F1F7C7}" type="slidenum">
              <a:rPr lang="en-IN" smtClean="0"/>
              <a:pPr/>
              <a:t>‹#›</a:t>
            </a:fld>
            <a:endParaRPr lang="en-IN"/>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DF92EBAF-B16E-436B-9B71-BB85C4F395AD}" type="datetimeFigureOut">
              <a:rPr lang="en-US" smtClean="0"/>
              <a:pPr/>
              <a:t>7/25/2022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36E491E-1F31-4C0E-AAE0-18F262F1F7C7}" type="slidenum">
              <a:rPr lang="en-IN" smtClean="0"/>
              <a:pPr/>
              <a:t>‹#›</a:t>
            </a:fld>
            <a:endParaRPr lang="en-IN"/>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DF92EBAF-B16E-436B-9B71-BB85C4F395AD}" type="datetimeFigureOut">
              <a:rPr lang="en-US" smtClean="0"/>
              <a:pPr/>
              <a:t>7/25/2022</a:t>
            </a:fld>
            <a:endParaRPr lang="en-IN"/>
          </a:p>
        </p:txBody>
      </p:sp>
      <p:sp>
        <p:nvSpPr>
          <p:cNvPr id="8" name="Footer Placeholder 7"/>
          <p:cNvSpPr>
            <a:spLocks noGrp="1"/>
          </p:cNvSpPr>
          <p:nvPr>
            <p:ph type="ftr" sz="quarter" idx="11"/>
          </p:nvPr>
        </p:nvSpPr>
        <p:spPr>
          <a:xfrm>
            <a:off x="304800" y="6409944"/>
            <a:ext cx="3581400" cy="365760"/>
          </a:xfrm>
        </p:spPr>
        <p:txBody>
          <a:bodyPr/>
          <a:lstStyle/>
          <a:p>
            <a:endParaRPr lang="en-IN"/>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436E491E-1F31-4C0E-AAE0-18F262F1F7C7}" type="slidenum">
              <a:rPr lang="en-IN" smtClean="0"/>
              <a:pPr/>
              <a:t>‹#›</a:t>
            </a:fld>
            <a:endParaRPr lang="en-IN"/>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F92EBAF-B16E-436B-9B71-BB85C4F395AD}" type="datetimeFigureOut">
              <a:rPr lang="en-US" smtClean="0"/>
              <a:pPr/>
              <a:t>7/25/2022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a:xfrm>
            <a:off x="4343400" y="1036020"/>
            <a:ext cx="457200" cy="441325"/>
          </a:xfrm>
        </p:spPr>
        <p:txBody>
          <a:bodyPr/>
          <a:lstStyle/>
          <a:p>
            <a:fld id="{436E491E-1F31-4C0E-AAE0-18F262F1F7C7}"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DF92EBAF-B16E-436B-9B71-BB85C4F395AD}" type="datetimeFigureOut">
              <a:rPr lang="en-US" smtClean="0"/>
              <a:pPr/>
              <a:t>7/25/2022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436E491E-1F31-4C0E-AAE0-18F262F1F7C7}"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436E491E-1F31-4C0E-AAE0-18F262F1F7C7}" type="slidenum">
              <a:rPr lang="en-IN" smtClean="0"/>
              <a:pPr/>
              <a:t>‹#›</a:t>
            </a:fld>
            <a:endParaRPr lang="en-IN"/>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DF92EBAF-B16E-436B-9B71-BB85C4F395AD}" type="datetimeFigureOut">
              <a:rPr lang="en-US" smtClean="0"/>
              <a:pPr/>
              <a:t>7/25/2022</a:t>
            </a:fld>
            <a:endParaRPr lang="en-IN"/>
          </a:p>
        </p:txBody>
      </p:sp>
      <p:sp>
        <p:nvSpPr>
          <p:cNvPr id="6" name="Footer Placeholder 5"/>
          <p:cNvSpPr>
            <a:spLocks noGrp="1"/>
          </p:cNvSpPr>
          <p:nvPr>
            <p:ph type="ftr" sz="quarter" idx="11"/>
          </p:nvPr>
        </p:nvSpPr>
        <p:spPr>
          <a:xfrm>
            <a:off x="301752" y="6410848"/>
            <a:ext cx="3383280" cy="365760"/>
          </a:xfrm>
        </p:spPr>
        <p:txBody>
          <a:bodyPr/>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436E491E-1F31-4C0E-AAE0-18F262F1F7C7}" type="slidenum">
              <a:rPr lang="en-IN" smtClean="0"/>
              <a:pPr/>
              <a:t>‹#›</a:t>
            </a:fld>
            <a:endParaRPr lang="en-IN"/>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DF92EBAF-B16E-436B-9B71-BB85C4F395AD}" type="datetimeFigureOut">
              <a:rPr lang="en-US" smtClean="0"/>
              <a:pPr/>
              <a:t>7/25/2022</a:t>
            </a:fld>
            <a:endParaRPr lang="en-IN"/>
          </a:p>
        </p:txBody>
      </p:sp>
      <p:sp>
        <p:nvSpPr>
          <p:cNvPr id="6" name="Footer Placeholder 5"/>
          <p:cNvSpPr>
            <a:spLocks noGrp="1"/>
          </p:cNvSpPr>
          <p:nvPr>
            <p:ph type="ftr" sz="quarter" idx="11"/>
          </p:nvPr>
        </p:nvSpPr>
        <p:spPr>
          <a:xfrm>
            <a:off x="301752" y="6410848"/>
            <a:ext cx="3584448" cy="365760"/>
          </a:xfrm>
        </p:spPr>
        <p:txBody>
          <a:bodyPr/>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92EBAF-B16E-436B-9B71-BB85C4F395AD}" type="datetimeFigureOut">
              <a:rPr lang="en-US" smtClean="0"/>
              <a:pPr/>
              <a:t>7/25/2022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6E491E-1F31-4C0E-AAE0-18F262F1F7C7}"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436E491E-1F31-4C0E-AAE0-18F262F1F7C7}" type="slidenum">
              <a:rPr lang="en-IN" smtClean="0"/>
              <a:pPr/>
              <a:t>‹#›</a:t>
            </a:fld>
            <a:endParaRPr lang="en-IN"/>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92EBAF-B16E-436B-9B71-BB85C4F395AD}" type="datetimeFigureOut">
              <a:rPr lang="en-US" smtClean="0"/>
              <a:pPr/>
              <a:t>7/25/2022</a:t>
            </a:fld>
            <a:endParaRPr lang="en-IN"/>
          </a:p>
        </p:txBody>
      </p:sp>
      <p:sp>
        <p:nvSpPr>
          <p:cNvPr id="5" name="Footer Placeholder 4"/>
          <p:cNvSpPr>
            <a:spLocks noGrp="1"/>
          </p:cNvSpPr>
          <p:nvPr>
            <p:ph type="ftr" sz="quarter" idx="11"/>
          </p:nvPr>
        </p:nvSpPr>
        <p:spPr/>
        <p:txBody>
          <a:bodyPr/>
          <a:lstStyle/>
          <a:p>
            <a:endParaRPr lang="en-IN"/>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F92EBAF-B16E-436B-9B71-BB85C4F395AD}" type="datetimeFigureOut">
              <a:rPr lang="en-US" smtClean="0"/>
              <a:pPr/>
              <a:t>7/25/2022</a:t>
            </a:fld>
            <a:endParaRPr lang="en-IN"/>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IN"/>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36E491E-1F31-4C0E-AAE0-18F262F1F7C7}" type="slidenum">
              <a:rPr lang="en-IN" smtClean="0"/>
              <a:pPr/>
              <a:t>‹#›</a:t>
            </a:fld>
            <a:endParaRPr lang="en-IN"/>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6986588" cy="1714500"/>
          </a:xfrm>
        </p:spPr>
        <p:txBody>
          <a:bodyPr>
            <a:normAutofit fontScale="90000"/>
          </a:bodyPr>
          <a:lstStyle/>
          <a:p>
            <a:r>
              <a:rPr lang="hi-IN" sz="3600" dirty="0" smtClean="0">
                <a:solidFill>
                  <a:schemeClr val="accent2">
                    <a:lumMod val="75000"/>
                  </a:schemeClr>
                </a:solidFill>
              </a:rPr>
              <a:t>समाचार संकलन और लेखन </a:t>
            </a:r>
            <a:br>
              <a:rPr lang="hi-IN" sz="3600" dirty="0" smtClean="0">
                <a:solidFill>
                  <a:schemeClr val="accent2">
                    <a:lumMod val="75000"/>
                  </a:schemeClr>
                </a:solidFill>
              </a:rPr>
            </a:br>
            <a:r>
              <a:rPr lang="hi-IN" sz="3600" dirty="0" smtClean="0">
                <a:solidFill>
                  <a:schemeClr val="accent2">
                    <a:lumMod val="75000"/>
                  </a:schemeClr>
                </a:solidFill>
              </a:rPr>
              <a:t>बी.ए. – तृतीय वर्ष</a:t>
            </a:r>
            <a:br>
              <a:rPr lang="hi-IN" sz="3600" dirty="0" smtClean="0">
                <a:solidFill>
                  <a:schemeClr val="accent2">
                    <a:lumMod val="75000"/>
                  </a:schemeClr>
                </a:solidFill>
              </a:rPr>
            </a:br>
            <a:r>
              <a:rPr lang="hi-IN" sz="3600" dirty="0" smtClean="0">
                <a:solidFill>
                  <a:schemeClr val="accent2">
                    <a:lumMod val="75000"/>
                  </a:schemeClr>
                </a:solidFill>
              </a:rPr>
              <a:t>sec -</a:t>
            </a:r>
            <a:r>
              <a:rPr lang="hi-IN" sz="2400" dirty="0" smtClean="0">
                <a:solidFill>
                  <a:schemeClr val="accent2">
                    <a:lumMod val="75000"/>
                  </a:schemeClr>
                </a:solidFill>
              </a:rPr>
              <a:t>4 hind 304</a:t>
            </a:r>
            <a:endParaRPr lang="en-IN" sz="3600" dirty="0">
              <a:solidFill>
                <a:schemeClr val="accent2">
                  <a:lumMod val="75000"/>
                </a:schemeClr>
              </a:solidFill>
            </a:endParaRPr>
          </a:p>
        </p:txBody>
      </p:sp>
      <p:sp>
        <p:nvSpPr>
          <p:cNvPr id="3" name="Subtitle 2"/>
          <p:cNvSpPr>
            <a:spLocks noGrp="1"/>
          </p:cNvSpPr>
          <p:nvPr>
            <p:ph type="subTitle" idx="4294967295"/>
          </p:nvPr>
        </p:nvSpPr>
        <p:spPr>
          <a:xfrm>
            <a:off x="2600325" y="1785938"/>
            <a:ext cx="6543675" cy="3214687"/>
          </a:xfrm>
        </p:spPr>
        <p:txBody>
          <a:bodyPr>
            <a:noAutofit/>
          </a:bodyPr>
          <a:lstStyle/>
          <a:p>
            <a:r>
              <a:rPr lang="hi-IN" sz="3600" dirty="0" smtClean="0">
                <a:solidFill>
                  <a:schemeClr val="tx1"/>
                </a:solidFill>
              </a:rPr>
              <a:t>समाचार का अर्थ </a:t>
            </a:r>
          </a:p>
          <a:p>
            <a:r>
              <a:rPr lang="hi-IN" sz="3600" dirty="0" smtClean="0">
                <a:solidFill>
                  <a:schemeClr val="tx1"/>
                </a:solidFill>
              </a:rPr>
              <a:t>परिभाषा</a:t>
            </a:r>
          </a:p>
          <a:p>
            <a:r>
              <a:rPr lang="hi-IN" sz="3600" dirty="0" smtClean="0"/>
              <a:t>बुनियादी तत्व </a:t>
            </a:r>
            <a:r>
              <a:rPr lang="hi-IN" sz="3600" dirty="0" smtClean="0">
                <a:solidFill>
                  <a:schemeClr val="tx1"/>
                </a:solidFill>
              </a:rPr>
              <a:t>     </a:t>
            </a:r>
          </a:p>
          <a:p>
            <a:endParaRPr lang="hi-IN" sz="3600" dirty="0">
              <a:solidFill>
                <a:schemeClr val="tx1"/>
              </a:solidFill>
            </a:endParaRPr>
          </a:p>
          <a:p>
            <a:endParaRPr lang="hi-IN" sz="3600" dirty="0" smtClean="0">
              <a:solidFill>
                <a:schemeClr val="tx1"/>
              </a:solidFill>
            </a:endParaRPr>
          </a:p>
          <a:p>
            <a:pPr>
              <a:buNone/>
            </a:pPr>
            <a:endParaRPr lang="hi-IN" sz="3600" dirty="0">
              <a:solidFill>
                <a:schemeClr val="tx1"/>
              </a:solidFill>
            </a:endParaRPr>
          </a:p>
          <a:p>
            <a:pPr>
              <a:buNone/>
            </a:pPr>
            <a:r>
              <a:rPr lang="hi-IN" sz="3600" dirty="0" smtClean="0">
                <a:solidFill>
                  <a:schemeClr val="tx1"/>
                </a:solidFill>
              </a:rPr>
              <a:t>          </a:t>
            </a:r>
          </a:p>
          <a:p>
            <a:pPr>
              <a:buNone/>
            </a:pPr>
            <a:r>
              <a:rPr lang="hi-IN" sz="3600" dirty="0" smtClean="0">
                <a:solidFill>
                  <a:schemeClr val="tx1"/>
                </a:solidFill>
              </a:rPr>
              <a:t>    </a:t>
            </a:r>
          </a:p>
          <a:p>
            <a:endParaRPr lang="hi-IN" sz="3600" dirty="0">
              <a:solidFill>
                <a:schemeClr val="tx1"/>
              </a:solidFill>
            </a:endParaRPr>
          </a:p>
          <a:p>
            <a:endParaRPr lang="hi-IN" sz="3600" dirty="0" smtClean="0">
              <a:solidFill>
                <a:schemeClr val="tx1"/>
              </a:solidFill>
            </a:endParaRPr>
          </a:p>
          <a:p>
            <a:r>
              <a:rPr lang="hi-IN" sz="3600" dirty="0" smtClean="0">
                <a:solidFill>
                  <a:schemeClr val="tx1"/>
                </a:solidFill>
              </a:rPr>
              <a:t> </a:t>
            </a:r>
            <a:endParaRPr lang="en-IN" sz="36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785813"/>
            <a:ext cx="8543925" cy="6072187"/>
          </a:xfrm>
        </p:spPr>
        <p:txBody>
          <a:bodyPr>
            <a:noAutofit/>
          </a:bodyPr>
          <a:lstStyle/>
          <a:p>
            <a:r>
              <a:rPr lang="hi-IN" sz="2400" dirty="0" smtClean="0"/>
              <a:t>समाचार नवीनतम घटनाओं और समसामयिक विषयों पर एक तरह की सूचनाए होती हैं |</a:t>
            </a:r>
          </a:p>
          <a:p>
            <a:endParaRPr lang="hi-IN" sz="2400" dirty="0" smtClean="0"/>
          </a:p>
          <a:p>
            <a:r>
              <a:rPr lang="hi-IN" sz="2400" dirty="0" smtClean="0"/>
              <a:t>समाचार अंग्रेज़ी शब्द NEWS का हिंदी रूपान्तर हैं |</a:t>
            </a:r>
          </a:p>
          <a:p>
            <a:endParaRPr lang="hi-IN" sz="2400" dirty="0" smtClean="0"/>
          </a:p>
          <a:p>
            <a:r>
              <a:rPr lang="hi-IN" sz="2400" dirty="0" smtClean="0"/>
              <a:t>जिन सूचनाओं को प्राप्त करनें के लिए लोग रूचि रखते हैं| ऐसी सारी की सारी सूचनाए समाचार कहलाती हैं |</a:t>
            </a:r>
          </a:p>
          <a:p>
            <a:endParaRPr lang="hi-IN" sz="2400" dirty="0"/>
          </a:p>
          <a:p>
            <a:r>
              <a:rPr lang="hi-IN" sz="2400" dirty="0" smtClean="0"/>
              <a:t>हिंदी में सम +आचार अर्थात सम मतलब समान आचार मतलब आचरण जो निष्पक्ष रहते हुए जो सूचना दि जाती हैं और निष्पक्ष रहते हुए जो बात कहीं जाती हैं तथा जो बहुत बड़े समुदाय के लिए होती हैं  एसी सूचनाए समाचार कहलाती हैं |</a:t>
            </a:r>
          </a:p>
          <a:p>
            <a:endParaRPr lang="hi-IN" sz="2400" dirty="0" smtClean="0"/>
          </a:p>
          <a:p>
            <a:r>
              <a:rPr lang="hi-IN" sz="2400" dirty="0" smtClean="0"/>
              <a:t>NEWS का अर्थ समाचार का अंग्रेज़ी अनुवाद हैं | ये शब्द चारों दिशाओं को अपनें अंदर समेटे हुए हैं | </a:t>
            </a:r>
          </a:p>
          <a:p>
            <a:r>
              <a:rPr lang="hi-IN" sz="2400" dirty="0" smtClean="0"/>
              <a:t>  </a:t>
            </a:r>
          </a:p>
          <a:p>
            <a:endParaRPr lang="hi-IN" sz="2400" dirty="0"/>
          </a:p>
          <a:p>
            <a:endParaRPr lang="hi-IN" sz="2400" dirty="0" smtClean="0"/>
          </a:p>
          <a:p>
            <a:endParaRPr lang="hi-IN" sz="2400" dirty="0"/>
          </a:p>
          <a:p>
            <a:endParaRPr lang="hi-IN" sz="2400" dirty="0" smtClean="0"/>
          </a:p>
          <a:p>
            <a:endParaRPr lang="hi-IN" sz="2400" dirty="0"/>
          </a:p>
          <a:p>
            <a:r>
              <a:rPr lang="hi-IN" sz="2400" dirty="0" smtClean="0"/>
              <a:t> </a:t>
            </a:r>
          </a:p>
          <a:p>
            <a:endParaRPr lang="en-IN"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5838" y="428625"/>
            <a:ext cx="8158162" cy="4525963"/>
          </a:xfrm>
        </p:spPr>
        <p:txBody>
          <a:bodyPr>
            <a:normAutofit fontScale="92500" lnSpcReduction="20000"/>
          </a:bodyPr>
          <a:lstStyle/>
          <a:p>
            <a:r>
              <a:rPr lang="hi-IN" sz="2400" dirty="0" smtClean="0"/>
              <a:t>जे जे सिडलर :-पर्याप्त संख्या में मनुष्य जिसे जानना चाहें वह समाचार हैं | शर्त यह हैं कि वह सुरुचि तथा प्रतिष्टा के नियमों का उल्लघन न करें |</a:t>
            </a:r>
          </a:p>
          <a:p>
            <a:endParaRPr lang="hi-IN" sz="2400" dirty="0" smtClean="0"/>
          </a:p>
          <a:p>
            <a:r>
              <a:rPr lang="hi-IN" sz="2400" dirty="0" smtClean="0"/>
              <a:t>नवीनचंद्र पन्त :- किसी घटना की नई सूचना समाचार हैं |</a:t>
            </a:r>
          </a:p>
          <a:p>
            <a:endParaRPr lang="hi-IN" sz="2400" dirty="0" smtClean="0"/>
          </a:p>
          <a:p>
            <a:r>
              <a:rPr lang="hi-IN" sz="2400" dirty="0" smtClean="0"/>
              <a:t>जोर्ज एच. मैरिच :- समाचार जल्दी में लिखा गया इतिहास हैं|</a:t>
            </a:r>
          </a:p>
          <a:p>
            <a:endParaRPr lang="hi-IN" sz="2400" dirty="0" smtClean="0"/>
          </a:p>
          <a:p>
            <a:r>
              <a:rPr lang="hi-IN" sz="2400" dirty="0" smtClean="0"/>
              <a:t>ए.लाईल स्पेंसर:- वह सत्य घटना या विचार समाचार हैं जिसमें बहुसंख्यक पाठकों की रूचि हों | </a:t>
            </a:r>
            <a:endParaRPr lang="en-US" sz="2400" dirty="0" smtClean="0"/>
          </a:p>
          <a:p>
            <a:endParaRPr lang="en-US" sz="2400" dirty="0" smtClean="0"/>
          </a:p>
          <a:p>
            <a:r>
              <a:rPr lang="hi-IN" sz="2400" dirty="0" smtClean="0"/>
              <a:t>विलियम रीवर्स:-समाचार समयानुकूल घटना तथ्य और विचारों का लेखा-जोखा हैं, जिसमें जो रूचि लें| </a:t>
            </a:r>
          </a:p>
          <a:p>
            <a:endParaRPr lang="hi-IN" sz="2400" dirty="0" smtClean="0"/>
          </a:p>
          <a:p>
            <a:endParaRPr lang="hi-IN" sz="2400" dirty="0" smtClean="0"/>
          </a:p>
          <a:p>
            <a:endParaRPr lang="hi-IN" sz="2400" dirty="0" smtClean="0"/>
          </a:p>
          <a:p>
            <a:endParaRPr lang="en-IN"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normAutofit/>
          </a:bodyPr>
          <a:lstStyle/>
          <a:p>
            <a:r>
              <a:rPr lang="hi-IN" dirty="0" smtClean="0"/>
              <a:t>नवीनता </a:t>
            </a:r>
          </a:p>
          <a:p>
            <a:r>
              <a:rPr lang="hi-IN" dirty="0" smtClean="0"/>
              <a:t>प्रभाव         </a:t>
            </a:r>
          </a:p>
          <a:p>
            <a:r>
              <a:rPr lang="hi-IN" dirty="0" smtClean="0"/>
              <a:t>जनसमूह से जुड़ाव                    </a:t>
            </a:r>
          </a:p>
          <a:p>
            <a:r>
              <a:rPr lang="hi-IN" dirty="0" smtClean="0"/>
              <a:t>समसामयिकता</a:t>
            </a:r>
          </a:p>
          <a:p>
            <a:r>
              <a:rPr lang="hi-IN" dirty="0" smtClean="0"/>
              <a:t>जिज्ञासा </a:t>
            </a:r>
          </a:p>
          <a:p>
            <a:r>
              <a:rPr lang="hi-IN" dirty="0" smtClean="0"/>
              <a:t>तथ्यात्म्कता </a:t>
            </a:r>
          </a:p>
          <a:p>
            <a:r>
              <a:rPr lang="hi-IN" dirty="0" smtClean="0"/>
              <a:t>निष्पक्षता</a:t>
            </a:r>
          </a:p>
          <a:p>
            <a:r>
              <a:rPr lang="hi-IN" dirty="0" smtClean="0"/>
              <a:t>महत्वपूर्ण लोग        </a:t>
            </a:r>
            <a:endParaRPr lang="en-IN" dirty="0"/>
          </a:p>
        </p:txBody>
      </p:sp>
      <p:sp>
        <p:nvSpPr>
          <p:cNvPr id="4" name="TextBox 3"/>
          <p:cNvSpPr txBox="1"/>
          <p:nvPr/>
        </p:nvSpPr>
        <p:spPr>
          <a:xfrm>
            <a:off x="1285852" y="785794"/>
            <a:ext cx="3297698" cy="707886"/>
          </a:xfrm>
          <a:prstGeom prst="rect">
            <a:avLst/>
          </a:prstGeom>
          <a:noFill/>
        </p:spPr>
        <p:txBody>
          <a:bodyPr wrap="none" rtlCol="0">
            <a:spAutoFit/>
          </a:bodyPr>
          <a:lstStyle/>
          <a:p>
            <a:r>
              <a:rPr lang="hi-IN" sz="4000" b="1" dirty="0" smtClean="0"/>
              <a:t>बुनियादी तत्व </a:t>
            </a:r>
            <a:endParaRPr lang="en-IN" sz="40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42938"/>
            <a:ext cx="8229600" cy="5483225"/>
          </a:xfrm>
        </p:spPr>
        <p:txBody>
          <a:bodyPr/>
          <a:lstStyle/>
          <a:p>
            <a:pPr>
              <a:buNone/>
            </a:pPr>
            <a:endParaRPr lang="hi-IN" dirty="0" smtClean="0"/>
          </a:p>
          <a:p>
            <a:pPr>
              <a:buFont typeface="Wingdings" pitchFamily="2" charset="2"/>
              <a:buChar char="v"/>
            </a:pPr>
            <a:r>
              <a:rPr lang="hi-IN" b="1" dirty="0" smtClean="0"/>
              <a:t>समाचार लेखन में ध्यानदेने योग्य बातें</a:t>
            </a:r>
          </a:p>
          <a:p>
            <a:pPr>
              <a:buNone/>
            </a:pPr>
            <a:endParaRPr lang="hi-IN" b="1" dirty="0" smtClean="0"/>
          </a:p>
          <a:p>
            <a:r>
              <a:rPr lang="hi-IN" dirty="0" smtClean="0"/>
              <a:t>उल्टा पिरामिड शैली का प्रयोग </a:t>
            </a:r>
          </a:p>
          <a:p>
            <a:r>
              <a:rPr lang="hi-IN" dirty="0" smtClean="0"/>
              <a:t>छह ककारों का समावेश </a:t>
            </a:r>
          </a:p>
          <a:p>
            <a:r>
              <a:rPr lang="hi-IN" dirty="0" smtClean="0"/>
              <a:t>चार अंगो का समावेश    </a:t>
            </a:r>
          </a:p>
          <a:p>
            <a:endParaRPr lang="hi-IN" dirty="0" smtClean="0"/>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4294967295"/>
          </p:nvPr>
        </p:nvSpPr>
        <p:spPr>
          <a:xfrm>
            <a:off x="0" y="714375"/>
            <a:ext cx="8229600" cy="5411788"/>
          </a:xfrm>
        </p:spPr>
        <p:txBody>
          <a:bodyPr>
            <a:normAutofit fontScale="77500" lnSpcReduction="20000"/>
          </a:bodyPr>
          <a:lstStyle/>
          <a:p>
            <a:r>
              <a:rPr lang="hi-IN" b="1" dirty="0" smtClean="0"/>
              <a:t>समाचार के चार अंग </a:t>
            </a:r>
          </a:p>
          <a:p>
            <a:r>
              <a:rPr lang="hi-IN" dirty="0" smtClean="0"/>
              <a:t>शीर्षक:- प्रत्येक समाचार का एक शीर्षक होता</a:t>
            </a:r>
          </a:p>
          <a:p>
            <a:pPr>
              <a:buNone/>
            </a:pPr>
            <a:r>
              <a:rPr lang="hi-IN" dirty="0" smtClean="0"/>
              <a:t>          हैं| शीर्षक संक्षिप्त होना चाहिए,एक </a:t>
            </a:r>
          </a:p>
          <a:p>
            <a:pPr>
              <a:buNone/>
            </a:pPr>
            <a:r>
              <a:rPr lang="hi-IN" dirty="0" smtClean="0"/>
              <a:t>          आर्दश शीर्षक में तीन से पाँच शब्द </a:t>
            </a:r>
          </a:p>
          <a:p>
            <a:pPr>
              <a:buNone/>
            </a:pPr>
            <a:r>
              <a:rPr lang="hi-IN" dirty="0" smtClean="0"/>
              <a:t>          होने चाहिए|</a:t>
            </a:r>
          </a:p>
          <a:p>
            <a:r>
              <a:rPr lang="hi-IN" dirty="0" smtClean="0"/>
              <a:t> मुखड़ा(इंट्रो):- समाचार के पहले अनुच्छेद को </a:t>
            </a:r>
          </a:p>
          <a:p>
            <a:pPr>
              <a:buNone/>
            </a:pPr>
            <a:r>
              <a:rPr lang="hi-IN" dirty="0" smtClean="0"/>
              <a:t>             मुखड़ा कहते हैं|इसमें क्या, कब,</a:t>
            </a:r>
          </a:p>
          <a:p>
            <a:pPr>
              <a:buNone/>
            </a:pPr>
            <a:r>
              <a:rPr lang="hi-IN" dirty="0" smtClean="0"/>
              <a:t>              कहाँ और कैसे से जुड़ी सूचनाएँ </a:t>
            </a:r>
          </a:p>
          <a:p>
            <a:pPr>
              <a:buNone/>
            </a:pPr>
            <a:r>
              <a:rPr lang="hi-IN" dirty="0" smtClean="0"/>
              <a:t>              होती हैं|     </a:t>
            </a:r>
          </a:p>
          <a:p>
            <a:r>
              <a:rPr lang="hi-IN" dirty="0" smtClean="0"/>
              <a:t>निकाय(बाड़ी):-इंट्रो केवल पहला पैराग्राफ होता है लेकिन</a:t>
            </a:r>
          </a:p>
          <a:p>
            <a:pPr>
              <a:buNone/>
            </a:pPr>
            <a:r>
              <a:rPr lang="hi-IN" dirty="0" smtClean="0"/>
              <a:t>             उसके बाद के जो पैराग्राफ को निकाय कहते है </a:t>
            </a:r>
          </a:p>
          <a:p>
            <a:pPr>
              <a:buNone/>
            </a:pPr>
            <a:r>
              <a:rPr lang="hi-IN" dirty="0" smtClean="0"/>
              <a:t>             इसमे समाचारका विस्तृत विवरण होता हैं |</a:t>
            </a:r>
          </a:p>
          <a:p>
            <a:r>
              <a:rPr lang="hi-IN" dirty="0" smtClean="0"/>
              <a:t>समापन :- यह समाचार का अंतिम अनुच्छेद होता हैं| इसमें                 समाचार की सबसे  कम महत्वपूर्ण व् अतिरिक्त जानकारियाँ होती </a:t>
            </a:r>
          </a:p>
          <a:p>
            <a:pPr>
              <a:buNone/>
            </a:pPr>
            <a:r>
              <a:rPr lang="hi-IN" dirty="0" smtClean="0"/>
              <a:t>       हैं|                                  </a:t>
            </a: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4294967295"/>
          </p:nvPr>
        </p:nvSpPr>
        <p:spPr>
          <a:xfrm>
            <a:off x="0" y="1143000"/>
            <a:ext cx="8229600" cy="4983163"/>
          </a:xfrm>
        </p:spPr>
        <p:txBody>
          <a:bodyPr/>
          <a:lstStyle/>
          <a:p>
            <a:r>
              <a:rPr lang="hi-IN" b="1" dirty="0" smtClean="0"/>
              <a:t>डेडलाइन एवं सन्दर्भ :- </a:t>
            </a:r>
            <a:r>
              <a:rPr lang="hi-IN" dirty="0" smtClean="0"/>
              <a:t>प्रिंट मिडिया का अपना एक दायरा है| ये एक निश्चित अवधि के बाद ही छपता है| एक दिन रात को छपता हैं उसके </a:t>
            </a:r>
          </a:p>
          <a:p>
            <a:pPr>
              <a:buNone/>
            </a:pPr>
            <a:r>
              <a:rPr lang="hi-IN" dirty="0" smtClean="0"/>
              <a:t> बाद अगले दिन 24 घंटे के बाद वह छपेगा|  </a:t>
            </a:r>
          </a:p>
          <a:p>
            <a:pPr>
              <a:buNone/>
            </a:pPr>
            <a:r>
              <a:rPr lang="hi-IN" dirty="0" smtClean="0"/>
              <a:t>  ऐसा नहीं हैं कि हर मिनट वह समाचार छपता </a:t>
            </a:r>
          </a:p>
          <a:p>
            <a:pPr>
              <a:buNone/>
            </a:pPr>
            <a:r>
              <a:rPr lang="hi-IN" dirty="0" smtClean="0"/>
              <a:t>  जाएगा |</a:t>
            </a:r>
            <a:endParaRPr lang="en-IN"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202</TotalTime>
  <Words>406</Words>
  <Application>Microsoft Office PowerPoint</Application>
  <PresentationFormat>On-screen Show (4:3)</PresentationFormat>
  <Paragraphs>72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Civic</vt:lpstr>
      <vt:lpstr>समाचार संकलन और लेखन  बी.ए. – तृतीय वर्ष sec -4 hind 304</vt:lpstr>
      <vt:lpstr>Slide 2</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समाचार संकलन और लेखन  sec -4 hind 304</dc:title>
  <dc:creator>Chander Shekhar</dc:creator>
  <cp:lastModifiedBy>Chander Shekhar</cp:lastModifiedBy>
  <cp:revision>12</cp:revision>
  <dcterms:created xsi:type="dcterms:W3CDTF">2022-02-19T13:59:45Z</dcterms:created>
  <dcterms:modified xsi:type="dcterms:W3CDTF">2022-07-25T10:32:32Z</dcterms:modified>
</cp:coreProperties>
</file>